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EB535-2C8C-492D-A271-4101357DF0D7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75F63-7233-4956-959B-2CF4A03FD2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4776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648F5D2-1EAE-4E41-B078-1FE2FA36377C}" type="datetimeFigureOut">
              <a:rPr lang="en-AU" smtClean="0"/>
              <a:t>10/02/2011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49B1CB8-DBBA-4128-B718-30DA64F5E59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OQ6KBBDftQ&amp;playnext=1&amp;list=PL1AA9DE705A48699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42507" y="1683519"/>
            <a:ext cx="5648623" cy="1586575"/>
          </a:xfrm>
        </p:spPr>
        <p:txBody>
          <a:bodyPr/>
          <a:lstStyle/>
          <a:p>
            <a:r>
              <a:rPr lang="en-AU" dirty="0" smtClean="0"/>
              <a:t>Measurement of </a:t>
            </a:r>
            <a:br>
              <a:rPr lang="en-AU" dirty="0" smtClean="0"/>
            </a:br>
            <a:r>
              <a:rPr lang="en-AU" dirty="0" smtClean="0"/>
              <a:t>health status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96952"/>
            <a:ext cx="3096344" cy="307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46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/>
                </a:solidFill>
              </a:rPr>
              <a:t>task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sz="2000" dirty="0" smtClean="0"/>
              <a:t>Read </a:t>
            </a:r>
            <a:r>
              <a:rPr lang="en-US" sz="2000" dirty="0"/>
              <a:t>the worksheet on “Burden of disease” and </a:t>
            </a:r>
            <a:r>
              <a:rPr lang="en-US" sz="2000" dirty="0" smtClean="0"/>
              <a:t>discuss as a class.</a:t>
            </a:r>
          </a:p>
          <a:p>
            <a:r>
              <a:rPr lang="en-US" sz="2000" dirty="0"/>
              <a:t>	Y</a:t>
            </a:r>
            <a:r>
              <a:rPr lang="en-US" sz="2000" dirty="0" smtClean="0"/>
              <a:t>ou will be given a disease to focus on in pairs and identify some of the ways the community can address the problem by filling in the table below:</a:t>
            </a:r>
          </a:p>
          <a:p>
            <a:pPr marL="0" indent="0"/>
            <a:endParaRPr lang="en-US" dirty="0" smtClean="0"/>
          </a:p>
          <a:p>
            <a:pPr>
              <a:buAutoNum type="arabicPeriod"/>
            </a:pPr>
            <a:endParaRPr lang="en-AU" dirty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648652"/>
              </p:ext>
            </p:extLst>
          </p:nvPr>
        </p:nvGraphicFramePr>
        <p:xfrm>
          <a:off x="467545" y="2924944"/>
          <a:ext cx="8352927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1157199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Prevention</a:t>
                      </a:r>
                    </a:p>
                    <a:p>
                      <a:pPr algn="ctr"/>
                      <a:r>
                        <a:rPr lang="en-AU" dirty="0" smtClean="0"/>
                        <a:t> </a:t>
                      </a:r>
                      <a:r>
                        <a:rPr lang="en-AU" sz="1400" dirty="0" smtClean="0"/>
                        <a:t>(how to stop the problem)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Intervention</a:t>
                      </a:r>
                    </a:p>
                    <a:p>
                      <a:pPr algn="ctr"/>
                      <a:r>
                        <a:rPr lang="en-AU" dirty="0" smtClean="0"/>
                        <a:t> </a:t>
                      </a:r>
                      <a:r>
                        <a:rPr lang="en-AU" sz="1400" dirty="0" smtClean="0"/>
                        <a:t>(a</a:t>
                      </a:r>
                      <a:r>
                        <a:rPr lang="en-AU" sz="1400" baseline="0" dirty="0" smtClean="0"/>
                        <a:t> strategy or campaign that occurs during the period when the health problem is apparent)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Post-intervention</a:t>
                      </a:r>
                      <a:r>
                        <a:rPr lang="en-AU" baseline="0" dirty="0" smtClean="0"/>
                        <a:t> </a:t>
                      </a:r>
                      <a:r>
                        <a:rPr lang="en-AU" sz="1400" baseline="0" dirty="0" smtClean="0"/>
                        <a:t>(strategy/campaign that manages the outcome or event after it has occurred)</a:t>
                      </a:r>
                      <a:endParaRPr lang="en-AU" sz="1400" dirty="0"/>
                    </a:p>
                  </a:txBody>
                  <a:tcPr/>
                </a:tc>
              </a:tr>
              <a:tr h="787017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disability adjusted life years (DALY)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 measure called the DALY, which stands for disability adjusted life years is used to measure burden of disease</a:t>
            </a:r>
          </a:p>
          <a:p>
            <a:r>
              <a:rPr lang="en-US" sz="2400" dirty="0"/>
              <a:t>One DALY = one year of healthy life lost due to a disease or injury</a:t>
            </a:r>
          </a:p>
          <a:p>
            <a:r>
              <a:rPr lang="en-US" sz="2400" dirty="0"/>
              <a:t>DALY not only measures years of life lost (YLL) but also years of life spent living with an illness or disability (YLD)</a:t>
            </a:r>
          </a:p>
          <a:p>
            <a:pPr algn="ctr"/>
            <a:r>
              <a:rPr lang="en-AU" sz="4400" dirty="0" smtClean="0">
                <a:solidFill>
                  <a:schemeClr val="accent6"/>
                </a:solidFill>
              </a:rPr>
              <a:t>DALY = YLL + YLD</a:t>
            </a:r>
            <a:endParaRPr lang="en-AU" sz="4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6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Measuring health status 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2400" dirty="0" smtClean="0"/>
              <a:t>What is meant by “health status”?</a:t>
            </a:r>
          </a:p>
          <a:p>
            <a:r>
              <a:rPr lang="en-AU" sz="2400" dirty="0" smtClean="0"/>
              <a:t>There are many ways to measure the health status of Australians, they are:</a:t>
            </a:r>
          </a:p>
          <a:p>
            <a:pPr>
              <a:buAutoNum type="arabicPeriod"/>
            </a:pPr>
            <a:r>
              <a:rPr lang="en-AU" sz="2400" dirty="0" smtClean="0"/>
              <a:t>Life expectancy</a:t>
            </a:r>
          </a:p>
          <a:p>
            <a:pPr>
              <a:buAutoNum type="arabicPeriod"/>
            </a:pPr>
            <a:r>
              <a:rPr lang="en-AU" sz="2400" dirty="0" smtClean="0"/>
              <a:t>Mortality and morbidity</a:t>
            </a:r>
          </a:p>
          <a:p>
            <a:pPr>
              <a:buAutoNum type="arabicPeriod"/>
            </a:pPr>
            <a:r>
              <a:rPr lang="en-AU" sz="2400" dirty="0" smtClean="0"/>
              <a:t>Trends</a:t>
            </a:r>
          </a:p>
          <a:p>
            <a:pPr>
              <a:buAutoNum type="arabicPeriod"/>
            </a:pPr>
            <a:r>
              <a:rPr lang="en-AU" sz="2400" dirty="0" smtClean="0"/>
              <a:t>Incidence and prevalence</a:t>
            </a:r>
          </a:p>
          <a:p>
            <a:pPr>
              <a:buAutoNum type="arabicPeriod"/>
            </a:pPr>
            <a:r>
              <a:rPr lang="en-AU" sz="2400" dirty="0" smtClean="0"/>
              <a:t>Burden of disease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4232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Life expectancy 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/>
              <a:t>Life expectancy: The average number of years of life remaining to a person at any specified age 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/>
              <a:t>Life expectancy at birth: the average number of years newborns can be expected to live if existing death patterns continue during their lifespan </a:t>
            </a:r>
            <a:endParaRPr lang="en-US" sz="4000" dirty="0" smtClean="0"/>
          </a:p>
          <a:p>
            <a:pPr marL="0" indent="0"/>
            <a:endParaRPr lang="en-US" sz="2800" dirty="0" smtClean="0"/>
          </a:p>
          <a:p>
            <a:pPr marL="0" indent="0"/>
            <a:r>
              <a:rPr lang="en-AU" sz="2800" dirty="0" smtClean="0">
                <a:hlinkClick r:id="rId2"/>
              </a:rPr>
              <a:t>YouTube - How to Live to 101 1 of 5 - Insights into Longer &amp; Healthier Lives - BBC documentary</a:t>
            </a:r>
            <a:endParaRPr lang="en-AU" sz="28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38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accent2"/>
                </a:solidFill>
              </a:rPr>
              <a:t>Australia’s life expectancy worksheet</a:t>
            </a:r>
            <a:endParaRPr lang="en-AU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2400" dirty="0" smtClean="0"/>
              <a:t>	Read the worksheet given and answer the following questions:</a:t>
            </a:r>
          </a:p>
          <a:p>
            <a:pPr>
              <a:buAutoNum type="arabicPeriod"/>
            </a:pPr>
            <a:r>
              <a:rPr lang="en-AU" sz="2400" dirty="0" smtClean="0"/>
              <a:t>Life expectancy has increased in Australia over the last 100 years, why do you think this is so?</a:t>
            </a:r>
          </a:p>
          <a:p>
            <a:pPr>
              <a:buAutoNum type="arabicPeriod"/>
            </a:pPr>
            <a:r>
              <a:rPr lang="en-AU" sz="2400" dirty="0" smtClean="0"/>
              <a:t>Do you think they are spending these extra years in good health or poor health?</a:t>
            </a:r>
          </a:p>
          <a:p>
            <a:pPr>
              <a:buAutoNum type="arabicPeriod"/>
            </a:pPr>
            <a:r>
              <a:rPr lang="en-AU" sz="2400" dirty="0" smtClean="0"/>
              <a:t>Why do you think females live longer than males?</a:t>
            </a:r>
          </a:p>
          <a:p>
            <a:pPr>
              <a:buAutoNum type="arabicPeriod"/>
            </a:pPr>
            <a:r>
              <a:rPr lang="en-AU" sz="2400" dirty="0" smtClean="0"/>
              <a:t>Can you think of any reasons why the top countries in the graph do have the highest lifespan?</a:t>
            </a:r>
          </a:p>
        </p:txBody>
      </p:sp>
    </p:spTree>
    <p:extLst>
      <p:ext uri="{BB962C8B-B14F-4D97-AF65-F5344CB8AC3E}">
        <p14:creationId xmlns:p14="http://schemas.microsoft.com/office/powerpoint/2010/main" val="11031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accent2"/>
                </a:solidFill>
              </a:rPr>
              <a:t>Mortality</a:t>
            </a:r>
            <a:endParaRPr lang="en-AU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56564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Mortality refers to death and is an important measure of health status </a:t>
            </a:r>
          </a:p>
          <a:p>
            <a:r>
              <a:rPr lang="en-US" sz="2800" dirty="0"/>
              <a:t>The study of mortality looks at:</a:t>
            </a:r>
          </a:p>
          <a:p>
            <a:pPr lvl="1"/>
            <a:r>
              <a:rPr lang="en-US" sz="2800" dirty="0"/>
              <a:t>how many people die</a:t>
            </a:r>
          </a:p>
          <a:p>
            <a:pPr lvl="1"/>
            <a:r>
              <a:rPr lang="en-US" sz="2800" dirty="0"/>
              <a:t>what causes people to die</a:t>
            </a:r>
          </a:p>
          <a:p>
            <a:pPr lvl="1"/>
            <a:r>
              <a:rPr lang="en-US" sz="2800" dirty="0"/>
              <a:t>the average age at which people die </a:t>
            </a:r>
            <a:endParaRPr lang="en-US" sz="2800" dirty="0" smtClean="0"/>
          </a:p>
          <a:p>
            <a:pPr marL="0" lvl="1" indent="0">
              <a:buNone/>
            </a:pPr>
            <a:endParaRPr lang="en-US" sz="2800" dirty="0" smtClean="0"/>
          </a:p>
          <a:p>
            <a:pPr marL="0" lvl="1" indent="0">
              <a:buNone/>
            </a:pPr>
            <a:r>
              <a:rPr lang="en-US" sz="2800" b="1" dirty="0" smtClean="0">
                <a:solidFill>
                  <a:schemeClr val="accent6"/>
                </a:solidFill>
              </a:rPr>
              <a:t>Task: Write 5 questions that the text would answer from the worksheet “Mortality”, then give them to somebody you’re not sitting next to and they will  answer those questions. </a:t>
            </a:r>
            <a:endParaRPr lang="en-AU" sz="2800" b="1" dirty="0">
              <a:solidFill>
                <a:schemeClr val="accent6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936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Morbidity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Morbidity means ill health and can refer to an individual or to a </a:t>
            </a:r>
            <a:r>
              <a:rPr lang="en-US" sz="2800" dirty="0" smtClean="0"/>
              <a:t>population. It relates to the rate at which a particular disease or illness occurs.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Factors affecting morbidity include illness, disease, disability and injury </a:t>
            </a:r>
            <a:endParaRPr lang="en-AU" sz="28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7277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accent2"/>
                </a:solidFill>
              </a:rPr>
              <a:t>trends</a:t>
            </a:r>
            <a:endParaRPr lang="en-AU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The term ‘trend’ is often used when discussing the measure of health status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Trends refer to tendencies or directions such as increases or decreases, improvements, reductions and other changes over time </a:t>
            </a:r>
            <a:r>
              <a:rPr lang="en-US" sz="2800" dirty="0" smtClean="0"/>
              <a:t>in the development of disease patterns and the health of a population</a:t>
            </a:r>
            <a:endParaRPr lang="en-AU" sz="28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92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accent2"/>
                </a:solidFill>
              </a:rPr>
              <a:t>Incidence and prevalence</a:t>
            </a:r>
            <a:endParaRPr lang="en-AU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sz="2800" dirty="0" smtClean="0"/>
              <a:t>Incidence: The number or rate of new cases of a particular condition during a specific time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 smtClean="0"/>
              <a:t>Prevalence: The number or proportion of cases of a particular disease or condition present in a population at  a given time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24908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Burden of disease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	The </a:t>
            </a:r>
            <a:r>
              <a:rPr lang="en-US" sz="2800" dirty="0"/>
              <a:t>burden of disease is the effect of a condition or disease on health through:</a:t>
            </a:r>
          </a:p>
          <a:p>
            <a:pPr lvl="1"/>
            <a:r>
              <a:rPr lang="en-US" sz="2800" dirty="0"/>
              <a:t>years lost from premature death</a:t>
            </a:r>
          </a:p>
          <a:p>
            <a:pPr lvl="1"/>
            <a:r>
              <a:rPr lang="en-US" sz="2800" dirty="0"/>
              <a:t>years spent in poor health </a:t>
            </a:r>
          </a:p>
          <a:p>
            <a:r>
              <a:rPr lang="en-US" sz="2800" dirty="0" smtClean="0"/>
              <a:t>	Conditions </a:t>
            </a:r>
            <a:r>
              <a:rPr lang="en-US" sz="2800" dirty="0"/>
              <a:t>that have the greatest affect on health are said to have the greatest burden of disease </a:t>
            </a:r>
            <a:endParaRPr lang="en-US" sz="2800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4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261</TotalTime>
  <Words>427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Measurement of  health status</vt:lpstr>
      <vt:lpstr>Measuring health status </vt:lpstr>
      <vt:lpstr>Life expectancy </vt:lpstr>
      <vt:lpstr>Australia’s life expectancy worksheet</vt:lpstr>
      <vt:lpstr>Mortality</vt:lpstr>
      <vt:lpstr>Morbidity</vt:lpstr>
      <vt:lpstr>trends</vt:lpstr>
      <vt:lpstr>Incidence and prevalence</vt:lpstr>
      <vt:lpstr>Burden of disease</vt:lpstr>
      <vt:lpstr>task</vt:lpstr>
      <vt:lpstr>disability adjusted life years (DALY)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 health status</dc:title>
  <dc:creator>08470047</dc:creator>
  <cp:lastModifiedBy>08470047</cp:lastModifiedBy>
  <cp:revision>9</cp:revision>
  <cp:lastPrinted>2011-02-10T05:07:21Z</cp:lastPrinted>
  <dcterms:created xsi:type="dcterms:W3CDTF">2011-02-10T01:11:40Z</dcterms:created>
  <dcterms:modified xsi:type="dcterms:W3CDTF">2011-02-10T05:33:39Z</dcterms:modified>
</cp:coreProperties>
</file>